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67" r:id="rId3"/>
    <p:sldId id="263" r:id="rId4"/>
    <p:sldId id="264" r:id="rId5"/>
    <p:sldId id="265" r:id="rId6"/>
    <p:sldId id="268" r:id="rId7"/>
    <p:sldId id="257" r:id="rId8"/>
    <p:sldId id="262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69"/>
    <p:restoredTop sz="94757"/>
  </p:normalViewPr>
  <p:slideViewPr>
    <p:cSldViewPr snapToGrid="0" snapToObjects="1">
      <p:cViewPr varScale="1">
        <p:scale>
          <a:sx n="104" d="100"/>
          <a:sy n="104" d="100"/>
        </p:scale>
        <p:origin x="3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8C6C3-68ED-974B-871C-F45B2562B091}" type="datetimeFigureOut">
              <a:rPr lang="en-US" smtClean="0"/>
              <a:t>10/11/20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CA2AC5-5EDE-114F-A052-188995C0BA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010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CA2AC5-5EDE-114F-A052-188995C0BAB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945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10/6/20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069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10/6/20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578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f"/><Relationship Id="rId13" Type="http://schemas.openxmlformats.org/officeDocument/2006/relationships/image" Target="../media/image24.tiff"/><Relationship Id="rId3" Type="http://schemas.openxmlformats.org/officeDocument/2006/relationships/image" Target="../media/image14.tiff"/><Relationship Id="rId7" Type="http://schemas.openxmlformats.org/officeDocument/2006/relationships/image" Target="../media/image18.tiff"/><Relationship Id="rId12" Type="http://schemas.openxmlformats.org/officeDocument/2006/relationships/image" Target="../media/image23.tiff"/><Relationship Id="rId2" Type="http://schemas.openxmlformats.org/officeDocument/2006/relationships/image" Target="../media/image13.tiff"/><Relationship Id="rId16" Type="http://schemas.openxmlformats.org/officeDocument/2006/relationships/image" Target="../media/image27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tiff"/><Relationship Id="rId11" Type="http://schemas.openxmlformats.org/officeDocument/2006/relationships/image" Target="../media/image22.tiff"/><Relationship Id="rId5" Type="http://schemas.openxmlformats.org/officeDocument/2006/relationships/image" Target="../media/image16.tiff"/><Relationship Id="rId15" Type="http://schemas.openxmlformats.org/officeDocument/2006/relationships/image" Target="../media/image26.tiff"/><Relationship Id="rId10" Type="http://schemas.openxmlformats.org/officeDocument/2006/relationships/image" Target="../media/image21.tiff"/><Relationship Id="rId4" Type="http://schemas.openxmlformats.org/officeDocument/2006/relationships/image" Target="../media/image15.tiff"/><Relationship Id="rId9" Type="http://schemas.openxmlformats.org/officeDocument/2006/relationships/image" Target="../media/image20.tiff"/><Relationship Id="rId14" Type="http://schemas.openxmlformats.org/officeDocument/2006/relationships/image" Target="../media/image25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iff"/><Relationship Id="rId3" Type="http://schemas.openxmlformats.org/officeDocument/2006/relationships/image" Target="../media/image30.tiff"/><Relationship Id="rId7" Type="http://schemas.openxmlformats.org/officeDocument/2006/relationships/image" Target="../media/image34.tiff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tiff"/><Relationship Id="rId5" Type="http://schemas.openxmlformats.org/officeDocument/2006/relationships/image" Target="../media/image32.tiff"/><Relationship Id="rId4" Type="http://schemas.openxmlformats.org/officeDocument/2006/relationships/image" Target="../media/image31.tiff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0E5FECD-C9FF-49B3-B1FD-6B2D855C4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885A86-0AF0-844E-8FA9-446E0EEA7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129" y="2763635"/>
            <a:ext cx="6646447" cy="3072015"/>
          </a:xfrm>
        </p:spPr>
        <p:txBody>
          <a:bodyPr anchor="b">
            <a:noAutofit/>
          </a:bodyPr>
          <a:lstStyle/>
          <a:p>
            <a:r>
              <a:rPr lang="en-US" sz="5800" dirty="0">
                <a:solidFill>
                  <a:srgbClr val="FFFFFF"/>
                </a:solidFill>
              </a:rPr>
              <a:t>A</a:t>
            </a:r>
            <a:r>
              <a:rPr lang="en-US" sz="5800" b="1" dirty="0">
                <a:solidFill>
                  <a:srgbClr val="FFFFFF"/>
                </a:solidFill>
                <a:latin typeface="Ink Free" panose="03080402000500000000" pitchFamily="66" charset="0"/>
              </a:rPr>
              <a:t>ustralian Medical Association </a:t>
            </a:r>
            <a:br>
              <a:rPr lang="en-US" sz="5800" b="1" dirty="0">
                <a:solidFill>
                  <a:srgbClr val="FFFFFF"/>
                </a:solidFill>
                <a:latin typeface="Ink Free" panose="03080402000500000000" pitchFamily="66" charset="0"/>
              </a:rPr>
            </a:br>
            <a:r>
              <a:rPr lang="en-US" sz="5800" b="1" dirty="0">
                <a:solidFill>
                  <a:srgbClr val="FFFFFF"/>
                </a:solidFill>
                <a:latin typeface="Ink Free" panose="03080402000500000000" pitchFamily="66" charset="0"/>
              </a:rPr>
              <a:t>Council of Doctors in Training in 2020/COVID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5569EEC-E12F-4856-B407-02B2813A4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4059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3">
            <a:extLst>
              <a:ext uri="{FF2B5EF4-FFF2-40B4-BE49-F238E27FC236}">
                <a16:creationId xmlns:a16="http://schemas.microsoft.com/office/drawing/2014/main" id="{CF860788-3A6A-45A3-B3F1-06F159665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67336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1A61B0-E730-684C-AE1C-755FD900A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2006" y="2082989"/>
            <a:ext cx="4547510" cy="2933143"/>
          </a:xfrm>
          <a:custGeom>
            <a:avLst/>
            <a:gdLst/>
            <a:ahLst/>
            <a:cxnLst/>
            <a:rect l="l" t="t" r="r" b="b"/>
            <a:pathLst>
              <a:path w="4579832" h="5347063">
                <a:moveTo>
                  <a:pt x="106985" y="0"/>
                </a:moveTo>
                <a:lnTo>
                  <a:pt x="4472847" y="0"/>
                </a:lnTo>
                <a:cubicBezTo>
                  <a:pt x="4531933" y="0"/>
                  <a:pt x="4579832" y="47899"/>
                  <a:pt x="4579832" y="106985"/>
                </a:cubicBezTo>
                <a:lnTo>
                  <a:pt x="4579832" y="5240078"/>
                </a:lnTo>
                <a:cubicBezTo>
                  <a:pt x="4579832" y="5299164"/>
                  <a:pt x="4531933" y="5347063"/>
                  <a:pt x="4472847" y="5347063"/>
                </a:cubicBezTo>
                <a:lnTo>
                  <a:pt x="106985" y="5347063"/>
                </a:lnTo>
                <a:cubicBezTo>
                  <a:pt x="47899" y="5347063"/>
                  <a:pt x="0" y="5299164"/>
                  <a:pt x="0" y="5240078"/>
                </a:cubicBezTo>
                <a:lnTo>
                  <a:pt x="0" y="106985"/>
                </a:lnTo>
                <a:cubicBezTo>
                  <a:pt x="0" y="47899"/>
                  <a:pt x="47899" y="0"/>
                  <a:pt x="106985" y="0"/>
                </a:cubicBezTo>
                <a:close/>
              </a:path>
            </a:pathLst>
          </a:cu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F1E3393-B852-4883-B778-ED3525112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32259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9853D09-4205-4CC7-83EB-288E886AC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440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D040B79-3E73-4A31-840D-D6B9C9FDFC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7511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56C6AE5-3F8B-42AC-9EA4-1B686A11E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43820" y="5835650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577167-2480-7447-8533-C6DD3DDD2D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2389" y="160790"/>
            <a:ext cx="1795794" cy="13944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1CEFF24-8327-4A4D-A6DA-F3D2EA481A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4059" y="160790"/>
            <a:ext cx="5143500" cy="21723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426DE38-462C-9548-9362-27EDCC14E3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3917" y="5234050"/>
            <a:ext cx="1994121" cy="1538401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F06E8EF9-036F-D44C-A5B4-A2C262DA2561}"/>
              </a:ext>
            </a:extLst>
          </p:cNvPr>
          <p:cNvSpPr txBox="1">
            <a:spLocks/>
          </p:cNvSpPr>
          <p:nvPr/>
        </p:nvSpPr>
        <p:spPr>
          <a:xfrm>
            <a:off x="444860" y="3591463"/>
            <a:ext cx="6646447" cy="30720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>
                <a:solidFill>
                  <a:srgbClr val="FFFFFF"/>
                </a:solidFill>
                <a:latin typeface="Ink Free" panose="03080402000500000000" pitchFamily="66" charset="0"/>
              </a:rPr>
              <a:t>Hashim (Hash) Abdeen (Chair AMACDT)</a:t>
            </a:r>
          </a:p>
        </p:txBody>
      </p:sp>
    </p:spTree>
    <p:extLst>
      <p:ext uri="{BB962C8B-B14F-4D97-AF65-F5344CB8AC3E}">
        <p14:creationId xmlns:p14="http://schemas.microsoft.com/office/powerpoint/2010/main" val="641327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ocs.google.com/drawings/u/0/d/sF_3LjSz1lgNPkpJkIv-PYw/image?w=931&amp;h=587&amp;rev=1&amp;ac=1&amp;parent=1_nRvqRx3A5ocJyvmcqmimaLcCV6KCStcB6QAP6Gnsk0">
            <a:extLst>
              <a:ext uri="{FF2B5EF4-FFF2-40B4-BE49-F238E27FC236}">
                <a16:creationId xmlns:a16="http://schemas.microsoft.com/office/drawing/2014/main" id="{E982C17D-9FB2-A440-90C6-408285646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8375" y="62277"/>
            <a:ext cx="10679994" cy="6733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4D78A5-762F-2544-B9A1-E7BF58EE19C5}"/>
              </a:ext>
            </a:extLst>
          </p:cNvPr>
          <p:cNvSpPr txBox="1"/>
          <p:nvPr/>
        </p:nvSpPr>
        <p:spPr>
          <a:xfrm>
            <a:off x="1912220" y="1334529"/>
            <a:ext cx="4692310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500" b="1" dirty="0">
                <a:latin typeface="Ink Free" panose="03080402000500000000" pitchFamily="66" charset="0"/>
                <a:cs typeface="InaiMathi" pitchFamily="2" charset="0"/>
              </a:rPr>
              <a:t>CDT Structure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017321-FC9A-0C41-884C-598D0AEF2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38" y="2641991"/>
            <a:ext cx="7215884" cy="274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95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85A86-0AF0-844E-8FA9-446E0EEA7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516" y="1347682"/>
            <a:ext cx="6646447" cy="3072015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AMACDT REPORT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20</a:t>
            </a:r>
            <a:r>
              <a:rPr lang="en-US" baseline="30000" dirty="0">
                <a:solidFill>
                  <a:srgbClr val="FFFFFF"/>
                </a:solidFill>
              </a:rPr>
              <a:t>th</a:t>
            </a:r>
            <a:r>
              <a:rPr lang="en-US" dirty="0">
                <a:solidFill>
                  <a:srgbClr val="FFFFFF"/>
                </a:solidFill>
              </a:rPr>
              <a:t> August 2020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8AD98A-A0AE-3E46-B7B5-D1F3EF856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485"/>
            <a:ext cx="12192000" cy="628103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02C64B5-F822-AB48-BFD0-256FA075D742}"/>
              </a:ext>
            </a:extLst>
          </p:cNvPr>
          <p:cNvSpPr/>
          <p:nvPr/>
        </p:nvSpPr>
        <p:spPr>
          <a:xfrm>
            <a:off x="4337277" y="612726"/>
            <a:ext cx="456083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200" b="1" u="sng" dirty="0"/>
              <a:t>DEPARTMENT OF HEALTH Junior Doctor WEBINARS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1B3D31-0C47-CC42-80DB-DD0167ED4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5017" y="0"/>
            <a:ext cx="58269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17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85A86-0AF0-844E-8FA9-446E0EEA7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516" y="1347682"/>
            <a:ext cx="6646447" cy="3072015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AMACDT REPORT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20</a:t>
            </a:r>
            <a:r>
              <a:rPr lang="en-US" baseline="30000" dirty="0">
                <a:solidFill>
                  <a:srgbClr val="FFFFFF"/>
                </a:solidFill>
              </a:rPr>
              <a:t>th</a:t>
            </a:r>
            <a:r>
              <a:rPr lang="en-US" dirty="0">
                <a:solidFill>
                  <a:srgbClr val="FFFFFF"/>
                </a:solidFill>
              </a:rPr>
              <a:t> August 2020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BB95D2-652A-1942-A562-4D65EB380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2203"/>
            <a:ext cx="12192000" cy="60535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02C64B5-F822-AB48-BFD0-256FA075D742}"/>
              </a:ext>
            </a:extLst>
          </p:cNvPr>
          <p:cNvSpPr/>
          <p:nvPr/>
        </p:nvSpPr>
        <p:spPr>
          <a:xfrm>
            <a:off x="5003991" y="76739"/>
            <a:ext cx="456083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200" b="1" u="sng" dirty="0"/>
              <a:t>Medical Training Survey – AMACDT Specialist Trainee Experience Report</a:t>
            </a:r>
          </a:p>
        </p:txBody>
      </p:sp>
    </p:spTree>
    <p:extLst>
      <p:ext uri="{BB962C8B-B14F-4D97-AF65-F5344CB8AC3E}">
        <p14:creationId xmlns:p14="http://schemas.microsoft.com/office/powerpoint/2010/main" val="2128075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85A86-0AF0-844E-8FA9-446E0EEA7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516" y="1347682"/>
            <a:ext cx="6646447" cy="3072015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AMACDT REPORT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20</a:t>
            </a:r>
            <a:r>
              <a:rPr lang="en-US" baseline="30000" dirty="0">
                <a:solidFill>
                  <a:srgbClr val="FFFFFF"/>
                </a:solidFill>
              </a:rPr>
              <a:t>th</a:t>
            </a:r>
            <a:r>
              <a:rPr lang="en-US" dirty="0">
                <a:solidFill>
                  <a:srgbClr val="FFFFFF"/>
                </a:solidFill>
              </a:rPr>
              <a:t> August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2C64B5-F822-AB48-BFD0-256FA075D742}"/>
              </a:ext>
            </a:extLst>
          </p:cNvPr>
          <p:cNvSpPr/>
          <p:nvPr/>
        </p:nvSpPr>
        <p:spPr>
          <a:xfrm>
            <a:off x="4212142" y="92303"/>
            <a:ext cx="545679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2200" b="1" u="sng" dirty="0"/>
              <a:t>National Mental Health Framework Launch planned October 2020 with the Australian Health Minister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C7C162-C033-EF46-9A32-83DBB7893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23" y="1303867"/>
            <a:ext cx="10752667" cy="523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222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733D13-995A-A04A-982B-5D236955A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408" y="489318"/>
            <a:ext cx="8915400" cy="1143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BB508F-E7C2-384A-B490-8740F021A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558" y="2026663"/>
            <a:ext cx="100711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78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B83C82-30AD-4DF2-A9AD-CE1547FDED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6D2DE0-0628-4A9A-A59D-7BA8B5EB3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8E405C9-94BE-41DA-928C-DEC9A8550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040DDE-D563-A14F-8568-E1530BBAB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1338" y="2573999"/>
            <a:ext cx="6514294" cy="1637926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rgbClr val="FFFFFF"/>
                </a:solidFill>
              </a:rPr>
            </a:br>
            <a:r>
              <a:rPr lang="en-US" sz="7800" dirty="0">
                <a:solidFill>
                  <a:srgbClr val="FFFFFF"/>
                </a:solidFill>
                <a:latin typeface="Ink Free" panose="03080402000500000000" pitchFamily="66" charset="0"/>
              </a:rPr>
              <a:t> </a:t>
            </a:r>
            <a:r>
              <a:rPr lang="en-US" sz="7800" b="1" dirty="0">
                <a:solidFill>
                  <a:srgbClr val="FFFFFF"/>
                </a:solidFill>
                <a:latin typeface="Ink Free" panose="03080402000500000000" pitchFamily="66" charset="0"/>
              </a:rPr>
              <a:t>Medical College</a:t>
            </a:r>
            <a:br>
              <a:rPr lang="en-US" sz="7800" dirty="0">
                <a:solidFill>
                  <a:srgbClr val="FFFFFF"/>
                </a:solidFill>
                <a:latin typeface="Ink Free" panose="03080402000500000000" pitchFamily="66" charset="0"/>
              </a:rPr>
            </a:br>
            <a:r>
              <a:rPr lang="en-US" sz="7800" b="1" dirty="0">
                <a:solidFill>
                  <a:srgbClr val="FFFFFF"/>
                </a:solidFill>
                <a:latin typeface="Ink Free" panose="03080402000500000000" pitchFamily="66" charset="0"/>
              </a:rPr>
              <a:t>Trainee Forums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D2091A72-D5BB-42AC-8FD3-F7747D9086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222429" flipV="1">
            <a:off x="2494119" y="-28502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ED12BFC-A737-46AF-8411-481112D54B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65417" y="5241988"/>
            <a:ext cx="759403" cy="73880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5B7384-8B2B-9B4E-996C-7DF97E2DC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427" y="250454"/>
            <a:ext cx="1803400" cy="1130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1ED561-53AF-D64E-874B-62622C58B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2028" y="0"/>
            <a:ext cx="1841500" cy="11049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BFC99B-581E-9041-B27A-C8ABB65B86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3346" y="1204300"/>
            <a:ext cx="2527300" cy="622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9A74E-A964-5B4B-83B6-84C62029E8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346" y="1450177"/>
            <a:ext cx="1905000" cy="1066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DCAC89-2B9F-B74A-A4D5-38266D36CE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3346" y="2285008"/>
            <a:ext cx="2692400" cy="7493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68FBEA1-FECE-B048-BB1B-5993697ECA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499" y="2471870"/>
            <a:ext cx="1422400" cy="1422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70440D-87AA-4146-8266-5653DF298B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7401" y="3379629"/>
            <a:ext cx="1943100" cy="8255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2F79F21-1056-954D-9851-C7B6D654C0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314" y="4751521"/>
            <a:ext cx="1447800" cy="1397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5471005-AA40-4345-B2A7-713535393B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49060" y="4678051"/>
            <a:ext cx="2578100" cy="7874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C8BFD4A-C2C4-684C-A23B-24F3C2CD59C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7010" y="232749"/>
            <a:ext cx="2470748" cy="738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D34C566-2F83-E440-A1B2-8B1F1537121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28519" y="5938652"/>
            <a:ext cx="2717800" cy="7493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11F0BB0-3A10-C843-9C96-7ADDF614328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79279" y="5820071"/>
            <a:ext cx="2273300" cy="889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4E8C2FA-8AA3-7D4A-BB07-6B4B316E43D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32441" y="6139646"/>
            <a:ext cx="2959100" cy="6858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E1EB0C0-1CC3-E948-97DD-074711A2562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88473" y="248254"/>
            <a:ext cx="2743200" cy="7366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946B91D-7CD8-D845-9FFF-583CAE58DE3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8304" y="3848449"/>
            <a:ext cx="3035300" cy="6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73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40DDE-D563-A14F-8568-E1530BBAB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909" y="2516977"/>
            <a:ext cx="5561938" cy="1637926"/>
          </a:xfrm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Trainee Forum – 11</a:t>
            </a:r>
            <a:r>
              <a:rPr lang="en-US" baseline="30000" dirty="0">
                <a:solidFill>
                  <a:srgbClr val="FFFFFF"/>
                </a:solidFill>
              </a:rPr>
              <a:t>th</a:t>
            </a:r>
            <a:r>
              <a:rPr lang="en-US" dirty="0">
                <a:solidFill>
                  <a:srgbClr val="FFFFFF"/>
                </a:solidFill>
              </a:rPr>
              <a:t> August 2020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665F48-F45A-B54B-9BCA-320DA76536DD}"/>
              </a:ext>
            </a:extLst>
          </p:cNvPr>
          <p:cNvSpPr txBox="1"/>
          <p:nvPr/>
        </p:nvSpPr>
        <p:spPr>
          <a:xfrm>
            <a:off x="623481" y="140086"/>
            <a:ext cx="110347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0" u="sng" dirty="0">
                <a:latin typeface="Ink Free" panose="03080402000500000000" pitchFamily="66" charset="0"/>
              </a:rPr>
              <a:t>JDN In 10 years!</a:t>
            </a:r>
          </a:p>
          <a:p>
            <a:endParaRPr lang="en-AU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5AE9FF-E488-4745-85B3-44C9917C8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5921"/>
            <a:ext cx="12246868" cy="50987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F93DC1-3367-984F-976F-D7ED4AD97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8255" y="5522079"/>
            <a:ext cx="1007478" cy="78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09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40CE15F-D16C-5349-8B2F-B1777CD824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067" y="2171184"/>
            <a:ext cx="8619067" cy="2387600"/>
          </a:xfrm>
        </p:spPr>
        <p:txBody>
          <a:bodyPr>
            <a:normAutofit/>
          </a:bodyPr>
          <a:lstStyle/>
          <a:p>
            <a:r>
              <a:rPr lang="en-US" sz="7000" b="1" dirty="0">
                <a:latin typeface="Ink Free" panose="03080402000500000000" pitchFamily="66" charset="0"/>
              </a:rPr>
              <a:t>Congrats WMA JDN on 10 Years!!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9B90B0-30CE-2341-ADF1-DF2AEC4C9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283259" cy="24045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F3C512-71A9-1D4E-A5ED-F18838C7D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2090" y="-40552"/>
            <a:ext cx="4179911" cy="24450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58825A-C674-7848-A070-BEBE2C511A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9912" y="-40552"/>
            <a:ext cx="3912136" cy="24450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DFA3A8-8AE1-1B41-85BA-5CBE17A926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363305"/>
            <a:ext cx="3912135" cy="24946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D2093A2-58C3-8A4A-82AF-002D20240C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2135" y="4364340"/>
            <a:ext cx="4617555" cy="24936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88CC5EA-D327-A844-91AE-ACE7944BE2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29690" y="4363304"/>
            <a:ext cx="3956276" cy="249469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F6C1C91-A933-D646-AA64-697AE334ADD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200" y="2659798"/>
            <a:ext cx="1721065" cy="133646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5AC5726-CEB8-C941-BC8A-B81F12E68A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97558" y="2659798"/>
            <a:ext cx="1732371" cy="1336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90791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Shapes">
      <a:dk1>
        <a:sysClr val="windowText" lastClr="000000"/>
      </a:dk1>
      <a:lt1>
        <a:sysClr val="window" lastClr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8762</TotalTime>
  <Words>61</Words>
  <Application>Microsoft Macintosh PowerPoint</Application>
  <PresentationFormat>Widescreen</PresentationFormat>
  <Paragraphs>14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Avenir Next LT Pro</vt:lpstr>
      <vt:lpstr>Calibri</vt:lpstr>
      <vt:lpstr>Ink Free</vt:lpstr>
      <vt:lpstr>Tw Cen MT</vt:lpstr>
      <vt:lpstr>ShapesVTI</vt:lpstr>
      <vt:lpstr>Australian Medical Association  Council of Doctors in Training in 2020/COVID</vt:lpstr>
      <vt:lpstr>PowerPoint Presentation</vt:lpstr>
      <vt:lpstr>AMACDT REPORT 20th August 2020</vt:lpstr>
      <vt:lpstr>AMACDT REPORT 20th August 2020</vt:lpstr>
      <vt:lpstr>AMACDT REPORT 20th August 2020</vt:lpstr>
      <vt:lpstr>PowerPoint Presentation</vt:lpstr>
      <vt:lpstr>  Medical College Trainee Forums</vt:lpstr>
      <vt:lpstr>  Trainee Forum – 11th August 2020</vt:lpstr>
      <vt:lpstr>Congrats WMA JDN on 10 Years!!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AMACDT REPORT 20th August 2020</dc:title>
  <dc:creator>Mohamed Abdeen</dc:creator>
  <cp:lastModifiedBy>Mohamed Abdeen</cp:lastModifiedBy>
  <cp:revision>20</cp:revision>
  <dcterms:created xsi:type="dcterms:W3CDTF">2020-08-19T08:17:54Z</dcterms:created>
  <dcterms:modified xsi:type="dcterms:W3CDTF">2020-10-11T10:20:39Z</dcterms:modified>
</cp:coreProperties>
</file>